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Helvetica Neue" panose="020B0604020202020204" charset="0"/>
      <p:regular r:id="rId11"/>
      <p:bold r:id="rId12"/>
      <p:italic r:id="rId13"/>
      <p:boldItalic r:id="rId14"/>
    </p:embeddedFont>
    <p:embeddedFont>
      <p:font typeface="Helvetica Neue Light"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 name="Google Shape;6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Always have an interesting title for your presentation. Something that captures the sense of the presentation, and gives the audience a little bit of a peek into something that is unique about the solution and recommendation that you are providing. Just something to draw the audience in and pique their interest.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 name="Google Shape;67;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In the agenda slide, not only are you letting your audience know what to expect from this presentation, but in the event that they would come back to this presentation and look for certain parts that they wanted to check out, this should serve as a guide for them to do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 name="Google Shape;7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This should, in theory, be one slide that if a busy executive had no time, other than to see just one slide, they should be able to see the executive summary and come away with all of the information that they needed to know about this presentation. The executive summary follows the pyramid principle, which is a school of thought, that says instead of taking your audience on a long-winded journey of how you got to a certain recommendation or conclusion, you give them the recommendation or conclusion and key takeaways from your analysis, right in the beginning. Then take your audience through the journey of how you got there and what methodology you used, what insights you gained along the way, the rationale, et cetera. And then, you recap your conclusion again at the end of the presentation. So in this way, your analysis and your recommendations are book-ended first by the conclusion right in the beginning, and again, in the end. This sort of bookending creates a really impactful convincing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38594" lvl="0" indent="-379845" algn="l" rtl="0">
              <a:lnSpc>
                <a:spcPct val="100000"/>
              </a:lnSpc>
              <a:spcBef>
                <a:spcPts val="0"/>
              </a:spcBef>
              <a:spcAft>
                <a:spcPts val="0"/>
              </a:spcAft>
              <a:buClr>
                <a:srgbClr val="000000"/>
              </a:buClr>
              <a:buSzPts val="1400"/>
              <a:buFont typeface="Arial"/>
              <a:buChar char="●"/>
            </a:pPr>
            <a:r>
              <a:rPr lang="en-US" sz="1400">
                <a:latin typeface="Arial"/>
                <a:ea typeface="Arial"/>
                <a:cs typeface="Arial"/>
                <a:sym typeface="Arial"/>
              </a:rPr>
              <a:t>Slide Design:</a:t>
            </a:r>
            <a:endParaRPr/>
          </a:p>
          <a:p>
            <a:pPr marL="538594" lvl="0" indent="-290945" algn="l" rtl="0">
              <a:lnSpc>
                <a:spcPct val="100000"/>
              </a:lnSpc>
              <a:spcBef>
                <a:spcPts val="0"/>
              </a:spcBef>
              <a:spcAft>
                <a:spcPts val="0"/>
              </a:spcAft>
              <a:buClr>
                <a:srgbClr val="000000"/>
              </a:buClr>
              <a:buSzPts val="1400"/>
              <a:buFont typeface="Arial"/>
              <a:buNone/>
            </a:pP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Choose a clean and minimalist design with a consistent layout for each game.</a:t>
            </a: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Use a color scheme that complements the overall theme or style of the games.</a:t>
            </a: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Consider using a grid-based layout or visually appealing shapes to organize information.</a:t>
            </a:r>
            <a:endParaRPr/>
          </a:p>
          <a:p>
            <a:pPr marL="538594" lvl="0" indent="-290945" algn="l" rtl="0">
              <a:lnSpc>
                <a:spcPct val="100000"/>
              </a:lnSpc>
              <a:spcBef>
                <a:spcPts val="0"/>
              </a:spcBef>
              <a:spcAft>
                <a:spcPts val="0"/>
              </a:spcAft>
              <a:buClr>
                <a:srgbClr val="000000"/>
              </a:buClr>
              <a:buSzPts val="1400"/>
              <a:buFont typeface="Arial"/>
              <a:buNone/>
            </a:pPr>
            <a:endParaRPr/>
          </a:p>
          <a:p>
            <a:pPr marL="538594" lvl="0" indent="-379845" algn="l" rtl="0">
              <a:lnSpc>
                <a:spcPct val="100000"/>
              </a:lnSpc>
              <a:spcBef>
                <a:spcPts val="0"/>
              </a:spcBef>
              <a:spcAft>
                <a:spcPts val="0"/>
              </a:spcAft>
              <a:buClr>
                <a:srgbClr val="000000"/>
              </a:buClr>
              <a:buSzPts val="1400"/>
              <a:buFont typeface="Arial"/>
              <a:buChar char="●"/>
            </a:pPr>
            <a:r>
              <a:rPr lang="en-US" sz="1400">
                <a:latin typeface="Arial"/>
                <a:ea typeface="Arial"/>
                <a:cs typeface="Arial"/>
                <a:sym typeface="Arial"/>
              </a:rPr>
              <a:t>Limit Text and Use Visuals:</a:t>
            </a:r>
            <a:endParaRPr/>
          </a:p>
          <a:p>
            <a:pPr marL="538594" lvl="0" indent="-290945" algn="l" rtl="0">
              <a:lnSpc>
                <a:spcPct val="100000"/>
              </a:lnSpc>
              <a:spcBef>
                <a:spcPts val="0"/>
              </a:spcBef>
              <a:spcAft>
                <a:spcPts val="0"/>
              </a:spcAft>
              <a:buClr>
                <a:srgbClr val="000000"/>
              </a:buClr>
              <a:buSzPts val="1400"/>
              <a:buFont typeface="Arial"/>
              <a:buNone/>
            </a:pP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Keep the text concise and avoid overcrowding the slide with excessive information.</a:t>
            </a: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Use visuals, icons, or symbols to represent key concepts whenever possible, reducing the reliance on lengthy explanations.</a:t>
            </a:r>
            <a:endParaRPr/>
          </a:p>
          <a:p>
            <a:pPr marL="140367" lvl="0" indent="-140367" algn="l" rtl="0">
              <a:lnSpc>
                <a:spcPct val="100000"/>
              </a:lnSpc>
              <a:spcBef>
                <a:spcPts val="0"/>
              </a:spcBef>
              <a:spcAft>
                <a:spcPts val="0"/>
              </a:spcAft>
              <a:buSzPts val="1400"/>
              <a:buFont typeface="Arial"/>
              <a:buChar char="•"/>
            </a:pPr>
            <a:r>
              <a:rPr lang="en-US" sz="1400">
                <a:latin typeface="Arial"/>
                <a:ea typeface="Arial"/>
                <a:cs typeface="Arial"/>
                <a:sym typeface="Arial"/>
              </a:rPr>
              <a:t>Focus on capturing the essence of each aspect without overwhelming the viewer.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73f96f3564_0_3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g273f96f3564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Make sure you have your pictures, your school’s email, LinkedIn. So people know who you are and who’s responsible for this presentation. And if someone were to get in touch with you regarding the presentation, they should be able to do that.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2"/>
            <a:ext cx="7886700" cy="994200"/>
          </a:xfrm>
          <a:prstGeom prst="rect">
            <a:avLst/>
          </a:prstGeom>
          <a:noFill/>
          <a:ln>
            <a:noFill/>
          </a:ln>
        </p:spPr>
        <p:txBody>
          <a:bodyPr spcFirstLastPara="1" wrap="square" lIns="34275" tIns="34275" rIns="34275" bIns="34275" anchor="ctr" anchorCtr="0">
            <a:normAutofit/>
          </a:bodyPr>
          <a:lstStyle>
            <a:lvl1pPr lvl="0" algn="l" rtl="0">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34275" tIns="34275" rIns="34275" bIns="34275" anchor="t" anchorCtr="0">
            <a:normAutofit/>
          </a:bodyPr>
          <a:lstStyle>
            <a:lvl1pPr marL="457200" lvl="0"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1pPr>
            <a:lvl2pPr marL="914400" lvl="1"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2pPr>
            <a:lvl3pPr marL="1371600" lvl="2"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3pPr>
            <a:lvl4pPr marL="1828800" lvl="3"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4pPr>
            <a:lvl5pPr marL="2286000" lvl="4"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53" name="Google Shape;53;p13"/>
          <p:cNvSpPr txBox="1">
            <a:spLocks noGrp="1"/>
          </p:cNvSpPr>
          <p:nvPr>
            <p:ph type="sldNum" idx="12"/>
          </p:nvPr>
        </p:nvSpPr>
        <p:spPr>
          <a:xfrm>
            <a:off x="8318238" y="4812673"/>
            <a:ext cx="1971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650" y="273842"/>
            <a:ext cx="7886700" cy="994200"/>
          </a:xfrm>
          <a:prstGeom prst="rect">
            <a:avLst/>
          </a:prstGeom>
          <a:noFill/>
          <a:ln>
            <a:noFill/>
          </a:ln>
        </p:spPr>
        <p:txBody>
          <a:bodyPr spcFirstLastPara="1" wrap="square" lIns="34275" tIns="34275" rIns="34275" bIns="34275" anchor="ctr" anchorCtr="0">
            <a:normAutofit/>
          </a:bodyPr>
          <a:lstStyle>
            <a:lvl1pPr lvl="0" algn="l" rtl="0">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56" name="Google Shape;56;p14"/>
          <p:cNvSpPr txBox="1">
            <a:spLocks noGrp="1"/>
          </p:cNvSpPr>
          <p:nvPr>
            <p:ph type="body" idx="1"/>
          </p:nvPr>
        </p:nvSpPr>
        <p:spPr>
          <a:xfrm>
            <a:off x="628650" y="1369219"/>
            <a:ext cx="3886200" cy="3263400"/>
          </a:xfrm>
          <a:prstGeom prst="rect">
            <a:avLst/>
          </a:prstGeom>
          <a:noFill/>
          <a:ln>
            <a:noFill/>
          </a:ln>
        </p:spPr>
        <p:txBody>
          <a:bodyPr spcFirstLastPara="1" wrap="square" lIns="34275" tIns="34275" rIns="34275" bIns="34275" anchor="t" anchorCtr="0">
            <a:normAutofit/>
          </a:bodyPr>
          <a:lstStyle>
            <a:lvl1pPr marL="457200" lvl="0"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1pPr>
            <a:lvl2pPr marL="914400" lvl="1"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2pPr>
            <a:lvl3pPr marL="1371600" lvl="2"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3pPr>
            <a:lvl4pPr marL="1828800" lvl="3"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4pPr>
            <a:lvl5pPr marL="2286000" lvl="4" indent="-361950" algn="l" rtl="0">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57" name="Google Shape;57;p14"/>
          <p:cNvSpPr txBox="1">
            <a:spLocks noGrp="1"/>
          </p:cNvSpPr>
          <p:nvPr>
            <p:ph type="sldNum" idx="12"/>
          </p:nvPr>
        </p:nvSpPr>
        <p:spPr>
          <a:xfrm>
            <a:off x="8318238" y="4812673"/>
            <a:ext cx="1971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hyperlink" Target="mailto:7sankalpthakur@gmail.com"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3950" y="883050"/>
            <a:ext cx="8516100" cy="1465500"/>
          </a:xfrm>
          <a:prstGeom prst="rect">
            <a:avLst/>
          </a:prstGeom>
          <a:noFill/>
          <a:ln>
            <a:noFill/>
          </a:ln>
          <a:effectLst>
            <a:outerShdw blurRad="57150" dist="19050" dir="5400000" algn="bl" rotWithShape="0">
              <a:srgbClr val="FFFFFF">
                <a:alpha val="89000"/>
              </a:srgbClr>
            </a:outerShdw>
          </a:effectLst>
        </p:spPr>
        <p:txBody>
          <a:bodyPr spcFirstLastPara="1" wrap="square" lIns="34275" tIns="34275" rIns="34275" bIns="34275" anchor="b" anchorCtr="0">
            <a:noAutofit/>
          </a:bodyPr>
          <a:lstStyle/>
          <a:p>
            <a:pPr marL="0" lvl="0" indent="0" algn="ctr" rtl="0">
              <a:lnSpc>
                <a:spcPct val="90000"/>
              </a:lnSpc>
              <a:spcBef>
                <a:spcPts val="0"/>
              </a:spcBef>
              <a:spcAft>
                <a:spcPts val="0"/>
              </a:spcAft>
              <a:buClr>
                <a:srgbClr val="3B3838"/>
              </a:buClr>
              <a:buSzPts val="3300"/>
              <a:buFont typeface="Helvetica Neue"/>
              <a:buNone/>
            </a:pPr>
            <a:r>
              <a:rPr lang="en-US" sz="4600" b="1">
                <a:latin typeface="Helvetica Neue"/>
                <a:ea typeface="Helvetica Neue"/>
                <a:cs typeface="Helvetica Neue"/>
                <a:sym typeface="Helvetica Neue"/>
              </a:rPr>
              <a:t>GAMING MARKET RESEARCH AND ANALYTICS</a:t>
            </a:r>
            <a:r>
              <a:rPr lang="en-US" sz="4600" b="1">
                <a:solidFill>
                  <a:srgbClr val="3B3838"/>
                </a:solidFill>
                <a:latin typeface="Helvetica Neue"/>
                <a:ea typeface="Helvetica Neue"/>
                <a:cs typeface="Helvetica Neue"/>
                <a:sym typeface="Helvetica Neue"/>
              </a:rPr>
              <a:t> </a:t>
            </a:r>
            <a:endParaRPr sz="4300"/>
          </a:p>
        </p:txBody>
      </p:sp>
      <p:sp>
        <p:nvSpPr>
          <p:cNvPr id="63" name="Google Shape;63;p15"/>
          <p:cNvSpPr txBox="1">
            <a:spLocks noGrp="1"/>
          </p:cNvSpPr>
          <p:nvPr>
            <p:ph type="body" idx="1"/>
          </p:nvPr>
        </p:nvSpPr>
        <p:spPr>
          <a:xfrm>
            <a:off x="1496800" y="4334400"/>
            <a:ext cx="6507000" cy="730500"/>
          </a:xfrm>
          <a:prstGeom prst="rect">
            <a:avLst/>
          </a:prstGeom>
          <a:noFill/>
          <a:ln>
            <a:noFill/>
          </a:ln>
          <a:effectLst>
            <a:outerShdw blurRad="57150" dist="19050" dir="5400000" algn="bl" rotWithShape="0">
              <a:srgbClr val="000000">
                <a:alpha val="50000"/>
              </a:srgbClr>
            </a:outerShdw>
          </a:effectLst>
        </p:spPr>
        <p:txBody>
          <a:bodyPr spcFirstLastPara="1" wrap="square" lIns="34275" tIns="34275" rIns="34275" bIns="34275" anchor="t" anchorCtr="0">
            <a:normAutofit/>
          </a:bodyPr>
          <a:lstStyle/>
          <a:p>
            <a:pPr marL="0" lvl="0" indent="0" algn="ctr" rtl="0">
              <a:lnSpc>
                <a:spcPct val="90000"/>
              </a:lnSpc>
              <a:spcBef>
                <a:spcPts val="0"/>
              </a:spcBef>
              <a:spcAft>
                <a:spcPts val="0"/>
              </a:spcAft>
              <a:buSzPts val="1800"/>
              <a:buNone/>
            </a:pPr>
            <a:r>
              <a:rPr lang="en-US">
                <a:solidFill>
                  <a:schemeClr val="dk1"/>
                </a:solidFill>
                <a:latin typeface="Helvetica Neue Light"/>
                <a:ea typeface="Helvetica Neue Light"/>
                <a:cs typeface="Helvetica Neue Light"/>
                <a:sym typeface="Helvetica Neue Light"/>
              </a:rPr>
              <a:t> </a:t>
            </a:r>
            <a:r>
              <a:rPr lang="en-US" b="1">
                <a:solidFill>
                  <a:schemeClr val="dk1"/>
                </a:solidFill>
                <a:latin typeface="Helvetica Neue"/>
                <a:ea typeface="Helvetica Neue"/>
                <a:cs typeface="Helvetica Neue"/>
                <a:sym typeface="Helvetica Neue"/>
              </a:rPr>
              <a:t>Made by:  Sankalp Singh Thakur</a:t>
            </a:r>
            <a:endParaRPr b="1">
              <a:solidFill>
                <a:schemeClr val="dk1"/>
              </a:solidFill>
            </a:endParaRPr>
          </a:p>
        </p:txBody>
      </p:sp>
      <p:pic>
        <p:nvPicPr>
          <p:cNvPr id="64" name="Google Shape;64;p15" title="File:Video-Game-Controller-Icon.svg - Wikimedia Commons"/>
          <p:cNvPicPr preferRelativeResize="0"/>
          <p:nvPr/>
        </p:nvPicPr>
        <p:blipFill>
          <a:blip r:embed="rId6">
            <a:alphaModFix/>
          </a:blip>
          <a:stretch>
            <a:fillRect/>
          </a:stretch>
        </p:blipFill>
        <p:spPr>
          <a:xfrm>
            <a:off x="4180475" y="2555125"/>
            <a:ext cx="1388575" cy="1388575"/>
          </a:xfrm>
          <a:prstGeom prst="rect">
            <a:avLst/>
          </a:prstGeom>
          <a:noFill/>
          <a:ln>
            <a:noFill/>
          </a:ln>
        </p:spPr>
      </p:pic>
      <p:pic>
        <p:nvPicPr>
          <p:cNvPr id="3" name="Audio 2">
            <a:hlinkClick r:id="" action="ppaction://media"/>
            <a:extLst>
              <a:ext uri="{FF2B5EF4-FFF2-40B4-BE49-F238E27FC236}">
                <a16:creationId xmlns:a16="http://schemas.microsoft.com/office/drawing/2014/main" id="{A34D2823-5449-BB4E-A9F5-FB45906223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40"/>
    </mc:Choice>
    <mc:Fallback>
      <p:transition spd="slow" advTm="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p:nvPr/>
        </p:nvSpPr>
        <p:spPr>
          <a:xfrm>
            <a:off x="1702800" y="212450"/>
            <a:ext cx="1990500" cy="99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000" b="1" dirty="0">
                <a:solidFill>
                  <a:schemeClr val="lt1"/>
                </a:solidFill>
              </a:rPr>
              <a:t>EXECUTIVE SUMMARY</a:t>
            </a:r>
            <a:endParaRPr sz="2000" b="1" dirty="0">
              <a:solidFill>
                <a:schemeClr val="lt1"/>
              </a:solidFill>
            </a:endParaRPr>
          </a:p>
        </p:txBody>
      </p:sp>
      <p:sp>
        <p:nvSpPr>
          <p:cNvPr id="70" name="Google Shape;70;p16"/>
          <p:cNvSpPr/>
          <p:nvPr/>
        </p:nvSpPr>
        <p:spPr>
          <a:xfrm>
            <a:off x="5311650" y="212450"/>
            <a:ext cx="1990500" cy="99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200" b="1" dirty="0">
                <a:solidFill>
                  <a:schemeClr val="lt1"/>
                </a:solidFill>
              </a:rPr>
              <a:t>GENRE SELECTION</a:t>
            </a:r>
            <a:endParaRPr sz="2200" b="1" dirty="0">
              <a:solidFill>
                <a:schemeClr val="lt1"/>
              </a:solidFill>
            </a:endParaRPr>
          </a:p>
        </p:txBody>
      </p:sp>
      <p:sp>
        <p:nvSpPr>
          <p:cNvPr id="71" name="Google Shape;71;p16"/>
          <p:cNvSpPr/>
          <p:nvPr/>
        </p:nvSpPr>
        <p:spPr>
          <a:xfrm>
            <a:off x="689375" y="1914963"/>
            <a:ext cx="1990500" cy="99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000" b="1">
                <a:solidFill>
                  <a:schemeClr val="lt1"/>
                </a:solidFill>
              </a:rPr>
              <a:t>OVERVIEW</a:t>
            </a:r>
            <a:r>
              <a:rPr lang="en-US" sz="2200" b="1">
                <a:solidFill>
                  <a:schemeClr val="lt1"/>
                </a:solidFill>
              </a:rPr>
              <a:t> OF GAME 1</a:t>
            </a:r>
            <a:endParaRPr sz="2200" b="1">
              <a:solidFill>
                <a:schemeClr val="lt1"/>
              </a:solidFill>
            </a:endParaRPr>
          </a:p>
        </p:txBody>
      </p:sp>
      <p:sp>
        <p:nvSpPr>
          <p:cNvPr id="72" name="Google Shape;72;p16"/>
          <p:cNvSpPr/>
          <p:nvPr/>
        </p:nvSpPr>
        <p:spPr>
          <a:xfrm>
            <a:off x="6542675" y="1914963"/>
            <a:ext cx="1990500" cy="99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200" b="1">
                <a:solidFill>
                  <a:schemeClr val="lt1"/>
                </a:solidFill>
              </a:rPr>
              <a:t>OVERVIEW OF GAME 2</a:t>
            </a:r>
            <a:endParaRPr sz="2200" b="1">
              <a:solidFill>
                <a:schemeClr val="lt1"/>
              </a:solidFill>
            </a:endParaRPr>
          </a:p>
        </p:txBody>
      </p:sp>
      <p:sp>
        <p:nvSpPr>
          <p:cNvPr id="73" name="Google Shape;73;p16"/>
          <p:cNvSpPr/>
          <p:nvPr/>
        </p:nvSpPr>
        <p:spPr>
          <a:xfrm>
            <a:off x="3130350" y="3867000"/>
            <a:ext cx="2939100" cy="99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000" b="1">
                <a:solidFill>
                  <a:schemeClr val="lt1"/>
                </a:solidFill>
              </a:rPr>
              <a:t>RECOMMENDATIONS</a:t>
            </a:r>
            <a:endParaRPr sz="2000" b="1">
              <a:solidFill>
                <a:schemeClr val="lt1"/>
              </a:solidFill>
            </a:endParaRPr>
          </a:p>
        </p:txBody>
      </p:sp>
      <p:sp>
        <p:nvSpPr>
          <p:cNvPr id="74" name="Google Shape;74;p16"/>
          <p:cNvSpPr/>
          <p:nvPr/>
        </p:nvSpPr>
        <p:spPr>
          <a:xfrm>
            <a:off x="3391350" y="1550425"/>
            <a:ext cx="2417100" cy="1972800"/>
          </a:xfrm>
          <a:prstGeom prst="ellipse">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600" b="1">
              <a:solidFill>
                <a:schemeClr val="lt1"/>
              </a:solidFill>
            </a:endParaRPr>
          </a:p>
          <a:p>
            <a:pPr marL="0" marR="0" lvl="0" indent="0" algn="l" rtl="0">
              <a:lnSpc>
                <a:spcPct val="100000"/>
              </a:lnSpc>
              <a:spcBef>
                <a:spcPts val="0"/>
              </a:spcBef>
              <a:spcAft>
                <a:spcPts val="0"/>
              </a:spcAft>
              <a:buNone/>
            </a:pPr>
            <a:r>
              <a:rPr lang="en-US" sz="2600" b="1">
                <a:solidFill>
                  <a:schemeClr val="lt1"/>
                </a:solidFill>
              </a:rPr>
              <a:t>AGENDA</a:t>
            </a:r>
            <a:endParaRPr sz="2600" b="1">
              <a:solidFill>
                <a:schemeClr val="lt1"/>
              </a:solidFill>
            </a:endParaRPr>
          </a:p>
        </p:txBody>
      </p:sp>
      <p:pic>
        <p:nvPicPr>
          <p:cNvPr id="2" name="Audio 1">
            <a:hlinkClick r:id="" action="ppaction://media"/>
            <a:extLst>
              <a:ext uri="{FF2B5EF4-FFF2-40B4-BE49-F238E27FC236}">
                <a16:creationId xmlns:a16="http://schemas.microsoft.com/office/drawing/2014/main" id="{837E48C2-E9B7-9D62-07D9-398CEEEB45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688"/>
    </mc:Choice>
    <mc:Fallback>
      <p:transition spd="slow" advTm="15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181350" y="190750"/>
            <a:ext cx="5239200" cy="9942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535353"/>
              </a:buClr>
              <a:buSzPts val="3300"/>
              <a:buFont typeface="Helvetica Neue"/>
              <a:buNone/>
            </a:pPr>
            <a:r>
              <a:rPr lang="en-US" b="1">
                <a:latin typeface="Helvetica Neue"/>
                <a:ea typeface="Helvetica Neue"/>
                <a:cs typeface="Helvetica Neue"/>
                <a:sym typeface="Helvetica Neue"/>
              </a:rPr>
              <a:t>Executive Summary</a:t>
            </a:r>
            <a:endParaRPr/>
          </a:p>
        </p:txBody>
      </p:sp>
      <p:sp>
        <p:nvSpPr>
          <p:cNvPr id="80" name="Google Shape;80;p17"/>
          <p:cNvSpPr txBox="1">
            <a:spLocks noGrp="1"/>
          </p:cNvSpPr>
          <p:nvPr>
            <p:ph type="body" idx="1"/>
          </p:nvPr>
        </p:nvSpPr>
        <p:spPr>
          <a:xfrm>
            <a:off x="229175" y="1081676"/>
            <a:ext cx="8283300" cy="3642600"/>
          </a:xfrm>
          <a:prstGeom prst="rect">
            <a:avLst/>
          </a:prstGeom>
          <a:noFill/>
          <a:ln>
            <a:noFill/>
          </a:ln>
        </p:spPr>
        <p:txBody>
          <a:bodyPr spcFirstLastPara="1" wrap="square" lIns="34275" tIns="34275" rIns="34275" bIns="34275" anchor="t" anchorCtr="0">
            <a:noAutofit/>
          </a:bodyPr>
          <a:lstStyle/>
          <a:p>
            <a:pPr marL="457200" lvl="0" indent="-330200" algn="l" rtl="0">
              <a:lnSpc>
                <a:spcPct val="10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 Valorant has a robust esports ecosystem, making it a prime subject for studying competitive gaming dynamics and community engagement.</a:t>
            </a:r>
            <a:endParaRPr sz="1600">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sz="1600">
              <a:solidFill>
                <a:schemeClr val="dk1"/>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 Spider-Man offers a rich narrative and character development, ideal for studying storytelling in games and player emotional engagement.</a:t>
            </a:r>
            <a:endParaRPr sz="1600">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sz="1600">
              <a:solidFill>
                <a:schemeClr val="dk1"/>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Market Relevance: Both games are highly popular and influential, providing relevant data for current market trends and future developments.</a:t>
            </a:r>
            <a:endParaRPr sz="1600">
              <a:solidFill>
                <a:schemeClr val="dk1"/>
              </a:solidFill>
              <a:latin typeface="Arial"/>
              <a:ea typeface="Arial"/>
              <a:cs typeface="Arial"/>
              <a:sym typeface="Arial"/>
            </a:endParaRPr>
          </a:p>
          <a:p>
            <a:pPr marL="1371600" lvl="0" indent="0" algn="l" rtl="0">
              <a:lnSpc>
                <a:spcPct val="100000"/>
              </a:lnSpc>
              <a:spcBef>
                <a:spcPts val="0"/>
              </a:spcBef>
              <a:spcAft>
                <a:spcPts val="0"/>
              </a:spcAft>
              <a:buNone/>
            </a:pPr>
            <a:endParaRPr sz="1600">
              <a:solidFill>
                <a:schemeClr val="dk1"/>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Player Engagement: Understanding the factors that drive player retention, satisfaction, and community involvement.</a:t>
            </a:r>
            <a:endParaRPr sz="1600">
              <a:solidFill>
                <a:schemeClr val="dk1"/>
              </a:solidFill>
              <a:latin typeface="Arial"/>
              <a:ea typeface="Arial"/>
              <a:cs typeface="Arial"/>
              <a:sym typeface="Arial"/>
            </a:endParaRPr>
          </a:p>
          <a:p>
            <a:pPr marL="914400" lvl="0" indent="0" algn="l" rtl="0">
              <a:lnSpc>
                <a:spcPct val="100000"/>
              </a:lnSpc>
              <a:spcBef>
                <a:spcPts val="0"/>
              </a:spcBef>
              <a:spcAft>
                <a:spcPts val="0"/>
              </a:spcAft>
              <a:buNone/>
            </a:pPr>
            <a:endParaRPr sz="1600">
              <a:solidFill>
                <a:schemeClr val="dk1"/>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Innovation in Design: Gaining insights into successful game design principles, from competitive balance to immersive storytelling.</a:t>
            </a:r>
            <a:endParaRPr sz="1600">
              <a:solidFill>
                <a:schemeClr val="dk1"/>
              </a:solidFill>
              <a:latin typeface="Arial"/>
              <a:ea typeface="Arial"/>
              <a:cs typeface="Arial"/>
              <a:sym typeface="Arial"/>
            </a:endParaRPr>
          </a:p>
          <a:p>
            <a:pPr marL="914400" lvl="0" indent="0" algn="l" rtl="0">
              <a:lnSpc>
                <a:spcPct val="100000"/>
              </a:lnSpc>
              <a:spcBef>
                <a:spcPts val="0"/>
              </a:spcBef>
              <a:spcAft>
                <a:spcPts val="0"/>
              </a:spcAft>
              <a:buNone/>
            </a:pPr>
            <a:endParaRPr sz="1600">
              <a:solidFill>
                <a:schemeClr val="dk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935724CE-390E-0485-9EFF-40286F0C4E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156"/>
    </mc:Choice>
    <mc:Fallback>
      <p:transition spd="slow" advTm="6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2300" y="160100"/>
            <a:ext cx="4224300" cy="1123200"/>
          </a:xfrm>
          <a:prstGeom prst="rect">
            <a:avLst/>
          </a:prstGeom>
          <a:noFill/>
          <a:ln>
            <a:noFill/>
          </a:ln>
        </p:spPr>
        <p:txBody>
          <a:bodyPr spcFirstLastPara="1" wrap="square" lIns="34275" tIns="34275" rIns="34275" bIns="34275" anchor="ctr" anchorCtr="0">
            <a:noAutofit/>
          </a:bodyPr>
          <a:lstStyle/>
          <a:p>
            <a:pPr marL="0" marR="0" lvl="0" indent="0" algn="l" rtl="0">
              <a:lnSpc>
                <a:spcPct val="80000"/>
              </a:lnSpc>
              <a:spcBef>
                <a:spcPts val="0"/>
              </a:spcBef>
              <a:spcAft>
                <a:spcPts val="0"/>
              </a:spcAft>
              <a:buClr>
                <a:srgbClr val="535353"/>
              </a:buClr>
              <a:buSzPts val="2325"/>
              <a:buFont typeface="Helvetica Neue"/>
              <a:buNone/>
            </a:pPr>
            <a:r>
              <a:rPr lang="en-US" sz="3125" b="1">
                <a:solidFill>
                  <a:schemeClr val="dk1"/>
                </a:solidFill>
                <a:latin typeface="Helvetica Neue"/>
                <a:ea typeface="Helvetica Neue"/>
                <a:cs typeface="Helvetica Neue"/>
                <a:sym typeface="Helvetica Neue"/>
              </a:rPr>
              <a:t>Valorant</a:t>
            </a:r>
            <a:r>
              <a:rPr lang="en-US" sz="3325" b="1">
                <a:solidFill>
                  <a:schemeClr val="dk1"/>
                </a:solidFill>
                <a:latin typeface="Helvetica Neue"/>
                <a:ea typeface="Helvetica Neue"/>
                <a:cs typeface="Helvetica Neue"/>
                <a:sym typeface="Helvetica Neue"/>
              </a:rPr>
              <a:t> Genre: First-Person Shooter</a:t>
            </a:r>
            <a:endParaRPr sz="3325" b="1">
              <a:solidFill>
                <a:schemeClr val="dk1"/>
              </a:solidFill>
              <a:latin typeface="Helvetica Neue"/>
              <a:ea typeface="Helvetica Neue"/>
              <a:cs typeface="Helvetica Neue"/>
              <a:sym typeface="Helvetica Neue"/>
            </a:endParaRPr>
          </a:p>
        </p:txBody>
      </p:sp>
      <p:sp>
        <p:nvSpPr>
          <p:cNvPr id="86" name="Google Shape;86;p18"/>
          <p:cNvSpPr txBox="1"/>
          <p:nvPr/>
        </p:nvSpPr>
        <p:spPr>
          <a:xfrm>
            <a:off x="4813800" y="0"/>
            <a:ext cx="4330200" cy="1123200"/>
          </a:xfrm>
          <a:prstGeom prst="rect">
            <a:avLst/>
          </a:prstGeom>
          <a:noFill/>
          <a:ln>
            <a:noFill/>
          </a:ln>
        </p:spPr>
        <p:txBody>
          <a:bodyPr spcFirstLastPara="1" wrap="square" lIns="34275" tIns="34275" rIns="34275" bIns="34275" anchor="ctr" anchorCtr="0">
            <a:noAutofit/>
          </a:bodyPr>
          <a:lstStyle/>
          <a:p>
            <a:pPr marL="0" marR="0" lvl="0" indent="0" algn="l" rtl="0">
              <a:lnSpc>
                <a:spcPct val="80000"/>
              </a:lnSpc>
              <a:spcBef>
                <a:spcPts val="0"/>
              </a:spcBef>
              <a:spcAft>
                <a:spcPts val="0"/>
              </a:spcAft>
              <a:buClr>
                <a:srgbClr val="535353"/>
              </a:buClr>
              <a:buSzPts val="2325"/>
              <a:buFont typeface="Helvetica Neue"/>
              <a:buNone/>
            </a:pPr>
            <a:r>
              <a:rPr lang="en-US" sz="3125" b="1">
                <a:solidFill>
                  <a:schemeClr val="dk1"/>
                </a:solidFill>
                <a:latin typeface="Helvetica Neue"/>
                <a:ea typeface="Helvetica Neue"/>
                <a:cs typeface="Helvetica Neue"/>
                <a:sym typeface="Helvetica Neue"/>
              </a:rPr>
              <a:t>Miles Morales Genre : Action-Adventure</a:t>
            </a:r>
            <a:endParaRPr sz="3125" b="1">
              <a:solidFill>
                <a:schemeClr val="dk1"/>
              </a:solidFill>
              <a:latin typeface="Helvetica Neue"/>
              <a:ea typeface="Helvetica Neue"/>
              <a:cs typeface="Helvetica Neue"/>
              <a:sym typeface="Helvetica Neue"/>
            </a:endParaRPr>
          </a:p>
        </p:txBody>
      </p:sp>
      <p:sp>
        <p:nvSpPr>
          <p:cNvPr id="87" name="Google Shape;87;p18"/>
          <p:cNvSpPr/>
          <p:nvPr/>
        </p:nvSpPr>
        <p:spPr>
          <a:xfrm>
            <a:off x="154925" y="1570375"/>
            <a:ext cx="3532200" cy="15390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t>Why I chose VALORANT:</a:t>
            </a:r>
            <a:endParaRPr b="1">
              <a:solidFill>
                <a:schemeClr val="dk1"/>
              </a:solidFill>
            </a:endParaRPr>
          </a:p>
          <a:p>
            <a:pPr marL="0" lvl="0" indent="0" algn="l" rtl="0">
              <a:spcBef>
                <a:spcPts val="0"/>
              </a:spcBef>
              <a:spcAft>
                <a:spcPts val="0"/>
              </a:spcAft>
              <a:buNone/>
            </a:pPr>
            <a:r>
              <a:rPr lang="en-US"/>
              <a:t>The game has approximately 5 million players actively engaging daily. This significant player count highlights Valorant's popularity and staying power in the competitive gaming market​</a:t>
            </a:r>
            <a:endParaRPr/>
          </a:p>
        </p:txBody>
      </p:sp>
      <p:sp>
        <p:nvSpPr>
          <p:cNvPr id="88" name="Google Shape;88;p18"/>
          <p:cNvSpPr/>
          <p:nvPr/>
        </p:nvSpPr>
        <p:spPr>
          <a:xfrm>
            <a:off x="154925" y="3313825"/>
            <a:ext cx="3532200" cy="15390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b="1"/>
              <a:t>PLAYER PSYCHOLOGY</a:t>
            </a:r>
            <a:endParaRPr b="1">
              <a:solidFill>
                <a:schemeClr val="dk1"/>
              </a:solidFill>
            </a:endParaRPr>
          </a:p>
          <a:p>
            <a:pPr marL="457200" lvl="0" indent="-317500" algn="l" rtl="0">
              <a:spcBef>
                <a:spcPts val="0"/>
              </a:spcBef>
              <a:spcAft>
                <a:spcPts val="0"/>
              </a:spcAft>
              <a:buSzPts val="1400"/>
              <a:buChar char="●"/>
            </a:pPr>
            <a:r>
              <a:rPr lang="en-US"/>
              <a:t>Competitive Players</a:t>
            </a:r>
            <a:endParaRPr/>
          </a:p>
          <a:p>
            <a:pPr marL="457200" lvl="0" indent="-317500" algn="l" rtl="0">
              <a:spcBef>
                <a:spcPts val="0"/>
              </a:spcBef>
              <a:spcAft>
                <a:spcPts val="0"/>
              </a:spcAft>
              <a:buSzPts val="1400"/>
              <a:buChar char="●"/>
            </a:pPr>
            <a:r>
              <a:rPr lang="en-US"/>
              <a:t>Streamers and Content Creators</a:t>
            </a:r>
            <a:endParaRPr/>
          </a:p>
          <a:p>
            <a:pPr marL="457200" lvl="0" indent="-317500" algn="l" rtl="0">
              <a:spcBef>
                <a:spcPts val="0"/>
              </a:spcBef>
              <a:spcAft>
                <a:spcPts val="0"/>
              </a:spcAft>
              <a:buSzPts val="1400"/>
              <a:buChar char="●"/>
            </a:pPr>
            <a:r>
              <a:rPr lang="en-US"/>
              <a:t>Social Players</a:t>
            </a:r>
            <a:endParaRPr/>
          </a:p>
          <a:p>
            <a:pPr marL="457200" lvl="0" indent="-317500" algn="l" rtl="0">
              <a:spcBef>
                <a:spcPts val="0"/>
              </a:spcBef>
              <a:spcAft>
                <a:spcPts val="0"/>
              </a:spcAft>
              <a:buSzPts val="1400"/>
              <a:buChar char="●"/>
            </a:pPr>
            <a:r>
              <a:rPr lang="en-US"/>
              <a:t>Casual players</a:t>
            </a:r>
            <a:endParaRPr/>
          </a:p>
          <a:p>
            <a:pPr marL="0" lvl="0" indent="0" algn="l" rtl="0">
              <a:spcBef>
                <a:spcPts val="0"/>
              </a:spcBef>
              <a:spcAft>
                <a:spcPts val="0"/>
              </a:spcAft>
              <a:buNone/>
            </a:pPr>
            <a:endParaRPr b="1"/>
          </a:p>
        </p:txBody>
      </p:sp>
      <p:sp>
        <p:nvSpPr>
          <p:cNvPr id="89" name="Google Shape;89;p18"/>
          <p:cNvSpPr/>
          <p:nvPr/>
        </p:nvSpPr>
        <p:spPr>
          <a:xfrm>
            <a:off x="5453000" y="1686088"/>
            <a:ext cx="3532200" cy="15390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b="1"/>
              <a:t>Why I chose SPIDERMAN:</a:t>
            </a:r>
            <a:r>
              <a:rPr lang="en-US"/>
              <a:t>The game sold 4.1 million units by the end of 2020. It remains popular, continuing to attract players due to its engaging storyline, innovative mechanics, and availability across PS4 and PS5 platforms</a:t>
            </a:r>
            <a:endParaRPr/>
          </a:p>
        </p:txBody>
      </p:sp>
      <p:sp>
        <p:nvSpPr>
          <p:cNvPr id="90" name="Google Shape;90;p18"/>
          <p:cNvSpPr/>
          <p:nvPr/>
        </p:nvSpPr>
        <p:spPr>
          <a:xfrm>
            <a:off x="5507525" y="3406775"/>
            <a:ext cx="3532200" cy="15390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t>PLAYER PSYCHOLOGY</a:t>
            </a:r>
            <a:endParaRPr b="1"/>
          </a:p>
          <a:p>
            <a:pPr marL="457200" lvl="0" indent="-317500" algn="l" rtl="0">
              <a:spcBef>
                <a:spcPts val="0"/>
              </a:spcBef>
              <a:spcAft>
                <a:spcPts val="0"/>
              </a:spcAft>
              <a:buClr>
                <a:schemeClr val="lt1"/>
              </a:buClr>
              <a:buSzPts val="1400"/>
              <a:buChar char="●"/>
            </a:pPr>
            <a:r>
              <a:rPr lang="en-US">
                <a:solidFill>
                  <a:schemeClr val="lt1"/>
                </a:solidFill>
              </a:rPr>
              <a:t>Story-Driven Gamers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Streamers </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Casual players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Marvel fans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Superhero game fans</a:t>
            </a:r>
            <a:endParaRPr b="1"/>
          </a:p>
        </p:txBody>
      </p:sp>
      <p:pic>
        <p:nvPicPr>
          <p:cNvPr id="91" name="Google Shape;91;p18" title="Vector drawing of black and white gaming pad icon | Free SVG"/>
          <p:cNvPicPr preferRelativeResize="0"/>
          <p:nvPr/>
        </p:nvPicPr>
        <p:blipFill>
          <a:blip r:embed="rId5">
            <a:alphaModFix/>
          </a:blip>
          <a:stretch>
            <a:fillRect/>
          </a:stretch>
        </p:blipFill>
        <p:spPr>
          <a:xfrm>
            <a:off x="3884787" y="2317325"/>
            <a:ext cx="1370550" cy="1370550"/>
          </a:xfrm>
          <a:prstGeom prst="rect">
            <a:avLst/>
          </a:prstGeom>
          <a:noFill/>
          <a:ln>
            <a:noFill/>
          </a:ln>
        </p:spPr>
      </p:pic>
      <p:pic>
        <p:nvPicPr>
          <p:cNvPr id="92" name="Google Shape;92;p18" title="File:Valorant logo - pink color version.svg - Wikipedia"/>
          <p:cNvPicPr preferRelativeResize="0"/>
          <p:nvPr/>
        </p:nvPicPr>
        <p:blipFill>
          <a:blip r:embed="rId6">
            <a:alphaModFix/>
          </a:blip>
          <a:stretch>
            <a:fillRect/>
          </a:stretch>
        </p:blipFill>
        <p:spPr>
          <a:xfrm>
            <a:off x="2520175" y="505325"/>
            <a:ext cx="1261802" cy="860590"/>
          </a:xfrm>
          <a:prstGeom prst="rect">
            <a:avLst/>
          </a:prstGeom>
          <a:noFill/>
          <a:ln>
            <a:noFill/>
          </a:ln>
        </p:spPr>
      </p:pic>
      <p:pic>
        <p:nvPicPr>
          <p:cNvPr id="93" name="Google Shape;93;p18" title="File:Spider-Man-PS4-2018.png - Wikimedia Commons"/>
          <p:cNvPicPr preferRelativeResize="0"/>
          <p:nvPr/>
        </p:nvPicPr>
        <p:blipFill>
          <a:blip r:embed="rId7">
            <a:alphaModFix/>
          </a:blip>
          <a:stretch>
            <a:fillRect/>
          </a:stretch>
        </p:blipFill>
        <p:spPr>
          <a:xfrm>
            <a:off x="5723525" y="926675"/>
            <a:ext cx="2717151" cy="577746"/>
          </a:xfrm>
          <a:prstGeom prst="rect">
            <a:avLst/>
          </a:prstGeom>
          <a:noFill/>
          <a:ln>
            <a:noFill/>
          </a:ln>
        </p:spPr>
      </p:pic>
      <p:pic>
        <p:nvPicPr>
          <p:cNvPr id="2" name="Audio 1">
            <a:hlinkClick r:id="" action="ppaction://media"/>
            <a:extLst>
              <a:ext uri="{FF2B5EF4-FFF2-40B4-BE49-F238E27FC236}">
                <a16:creationId xmlns:a16="http://schemas.microsoft.com/office/drawing/2014/main" id="{52FCCA42-1338-C073-68AE-3466BAE97BA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329"/>
    </mc:Choice>
    <mc:Fallback>
      <p:transition spd="slow" advTm="81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688376" y="1371774"/>
            <a:ext cx="22632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Helvetica Neue Light"/>
              <a:buNone/>
            </a:pPr>
            <a:endParaRPr sz="1400" b="0" i="0" u="none" strike="noStrike" cap="none">
              <a:solidFill>
                <a:srgbClr val="000000"/>
              </a:solidFill>
              <a:latin typeface="Arial"/>
              <a:ea typeface="Arial"/>
              <a:cs typeface="Arial"/>
              <a:sym typeface="Arial"/>
            </a:endParaRPr>
          </a:p>
        </p:txBody>
      </p:sp>
      <p:pic>
        <p:nvPicPr>
          <p:cNvPr id="99" name="Google Shape;99;p19"/>
          <p:cNvPicPr preferRelativeResize="0"/>
          <p:nvPr/>
        </p:nvPicPr>
        <p:blipFill>
          <a:blip r:embed="rId5">
            <a:alphaModFix/>
          </a:blip>
          <a:stretch>
            <a:fillRect/>
          </a:stretch>
        </p:blipFill>
        <p:spPr>
          <a:xfrm>
            <a:off x="2922988" y="909550"/>
            <a:ext cx="3298000" cy="1890854"/>
          </a:xfrm>
          <a:prstGeom prst="rect">
            <a:avLst/>
          </a:prstGeom>
          <a:noFill/>
          <a:ln>
            <a:noFill/>
          </a:ln>
        </p:spPr>
      </p:pic>
      <p:pic>
        <p:nvPicPr>
          <p:cNvPr id="100" name="Google Shape;100;p19"/>
          <p:cNvPicPr preferRelativeResize="0"/>
          <p:nvPr/>
        </p:nvPicPr>
        <p:blipFill>
          <a:blip r:embed="rId6">
            <a:alphaModFix/>
          </a:blip>
          <a:stretch>
            <a:fillRect/>
          </a:stretch>
        </p:blipFill>
        <p:spPr>
          <a:xfrm>
            <a:off x="2922988" y="2975191"/>
            <a:ext cx="3298000" cy="1872261"/>
          </a:xfrm>
          <a:prstGeom prst="rect">
            <a:avLst/>
          </a:prstGeom>
          <a:noFill/>
          <a:ln>
            <a:noFill/>
          </a:ln>
        </p:spPr>
      </p:pic>
      <p:sp>
        <p:nvSpPr>
          <p:cNvPr id="101" name="Google Shape;101;p19"/>
          <p:cNvSpPr txBox="1"/>
          <p:nvPr/>
        </p:nvSpPr>
        <p:spPr>
          <a:xfrm>
            <a:off x="335625" y="77350"/>
            <a:ext cx="8610900" cy="832200"/>
          </a:xfrm>
          <a:prstGeom prst="rect">
            <a:avLst/>
          </a:prstGeom>
          <a:noFill/>
          <a:ln>
            <a:noFill/>
          </a:ln>
        </p:spPr>
        <p:txBody>
          <a:bodyPr spcFirstLastPara="1" wrap="square" lIns="34275" tIns="34275" rIns="34275" bIns="34275" anchor="ctr" anchorCtr="0">
            <a:noAutofit/>
          </a:bodyPr>
          <a:lstStyle/>
          <a:p>
            <a:pPr marL="0" marR="0" lvl="0" indent="0" algn="l" rtl="0">
              <a:lnSpc>
                <a:spcPct val="80000"/>
              </a:lnSpc>
              <a:spcBef>
                <a:spcPts val="0"/>
              </a:spcBef>
              <a:spcAft>
                <a:spcPts val="0"/>
              </a:spcAft>
              <a:buClr>
                <a:srgbClr val="535353"/>
              </a:buClr>
              <a:buSzPts val="2325"/>
              <a:buFont typeface="Helvetica Neue"/>
              <a:buNone/>
            </a:pPr>
            <a:r>
              <a:rPr lang="en-US" sz="3125" b="1">
                <a:solidFill>
                  <a:schemeClr val="dk1"/>
                </a:solidFill>
                <a:latin typeface="Helvetica Neue"/>
                <a:ea typeface="Helvetica Neue"/>
                <a:cs typeface="Helvetica Neue"/>
                <a:sym typeface="Helvetica Neue"/>
              </a:rPr>
              <a:t>GAME GENRE/OVERVIEW OF VALORANT</a:t>
            </a:r>
            <a:endParaRPr sz="3325" b="1">
              <a:solidFill>
                <a:schemeClr val="dk1"/>
              </a:solidFill>
              <a:latin typeface="Helvetica Neue"/>
              <a:ea typeface="Helvetica Neue"/>
              <a:cs typeface="Helvetica Neue"/>
              <a:sym typeface="Helvetica Neue"/>
            </a:endParaRPr>
          </a:p>
        </p:txBody>
      </p:sp>
      <p:sp>
        <p:nvSpPr>
          <p:cNvPr id="102" name="Google Shape;102;p19"/>
          <p:cNvSpPr/>
          <p:nvPr/>
        </p:nvSpPr>
        <p:spPr>
          <a:xfrm>
            <a:off x="157000" y="909550"/>
            <a:ext cx="2637600" cy="32136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lt1"/>
                </a:solidFill>
              </a:rPr>
              <a:t>OVERVIEW OF FPS GAMES</a:t>
            </a:r>
            <a:endParaRPr b="1">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Tactical gameplay</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Unique agents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Competitive modes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High quality graphics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Esports Ecosystem</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most popular FPS game</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Daily 5 million active players.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Streamers and Esports athletes.</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103" name="Google Shape;103;p19"/>
          <p:cNvSpPr/>
          <p:nvPr/>
        </p:nvSpPr>
        <p:spPr>
          <a:xfrm>
            <a:off x="6349400" y="909550"/>
            <a:ext cx="2637600" cy="22839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lt1"/>
                </a:solidFill>
              </a:rPr>
              <a:t>GAMEPLAY MECHANICS</a:t>
            </a:r>
            <a:endParaRPr b="1">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Precise Gunplay</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Agent Abilities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Map control</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Team Coordination</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Spike Management</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Health and Armour</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Economy System</a:t>
            </a:r>
            <a:endParaRPr>
              <a:solidFill>
                <a:schemeClr val="lt1"/>
              </a:solidFill>
            </a:endParaRPr>
          </a:p>
        </p:txBody>
      </p:sp>
      <p:pic>
        <p:nvPicPr>
          <p:cNvPr id="104" name="Google Shape;104;p19" title="File:Riot Games 2022 wordmark.svg - Simple English Wikipedia, the ..."/>
          <p:cNvPicPr preferRelativeResize="0"/>
          <p:nvPr/>
        </p:nvPicPr>
        <p:blipFill>
          <a:blip r:embed="rId7">
            <a:alphaModFix/>
          </a:blip>
          <a:stretch>
            <a:fillRect/>
          </a:stretch>
        </p:blipFill>
        <p:spPr>
          <a:xfrm>
            <a:off x="6545775" y="3526200"/>
            <a:ext cx="2441226" cy="1207649"/>
          </a:xfrm>
          <a:prstGeom prst="rect">
            <a:avLst/>
          </a:prstGeom>
          <a:noFill/>
          <a:ln>
            <a:noFill/>
          </a:ln>
        </p:spPr>
      </p:pic>
      <p:pic>
        <p:nvPicPr>
          <p:cNvPr id="2" name="Audio 1">
            <a:hlinkClick r:id="" action="ppaction://media"/>
            <a:extLst>
              <a:ext uri="{FF2B5EF4-FFF2-40B4-BE49-F238E27FC236}">
                <a16:creationId xmlns:a16="http://schemas.microsoft.com/office/drawing/2014/main" id="{B64D055C-184D-30D7-424A-956A3A794D7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758"/>
    </mc:Choice>
    <mc:Fallback>
      <p:transition spd="slow" advTm="12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p:nvPr/>
        </p:nvSpPr>
        <p:spPr>
          <a:xfrm>
            <a:off x="688376" y="1371774"/>
            <a:ext cx="22632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Helvetica Neue Light"/>
              <a:buNone/>
            </a:pPr>
            <a:endParaRPr sz="1400" b="0" i="0" u="none" strike="noStrike" cap="none">
              <a:solidFill>
                <a:srgbClr val="000000"/>
              </a:solidFill>
              <a:latin typeface="Arial"/>
              <a:ea typeface="Arial"/>
              <a:cs typeface="Arial"/>
              <a:sym typeface="Arial"/>
            </a:endParaRPr>
          </a:p>
        </p:txBody>
      </p:sp>
      <p:pic>
        <p:nvPicPr>
          <p:cNvPr id="110" name="Google Shape;110;p20"/>
          <p:cNvPicPr preferRelativeResize="0"/>
          <p:nvPr/>
        </p:nvPicPr>
        <p:blipFill>
          <a:blip r:embed="rId5">
            <a:alphaModFix/>
          </a:blip>
          <a:stretch>
            <a:fillRect/>
          </a:stretch>
        </p:blipFill>
        <p:spPr>
          <a:xfrm>
            <a:off x="2209700" y="1057600"/>
            <a:ext cx="5301886" cy="3798650"/>
          </a:xfrm>
          <a:prstGeom prst="rect">
            <a:avLst/>
          </a:prstGeom>
          <a:noFill/>
          <a:ln>
            <a:noFill/>
          </a:ln>
        </p:spPr>
      </p:pic>
      <p:sp>
        <p:nvSpPr>
          <p:cNvPr id="111" name="Google Shape;111;p20"/>
          <p:cNvSpPr txBox="1"/>
          <p:nvPr/>
        </p:nvSpPr>
        <p:spPr>
          <a:xfrm>
            <a:off x="321888" y="103300"/>
            <a:ext cx="8760600" cy="954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3125" b="1">
                <a:solidFill>
                  <a:schemeClr val="dk1"/>
                </a:solidFill>
                <a:latin typeface="Helvetica Neue"/>
                <a:ea typeface="Helvetica Neue"/>
                <a:cs typeface="Helvetica Neue"/>
                <a:sym typeface="Helvetica Neue"/>
              </a:rPr>
              <a:t>GAME GENRE/OVERVIEW OF MARVEL’S SPIDER-MAN :MILES MORALES</a:t>
            </a:r>
            <a:endParaRPr sz="3325" b="1">
              <a:solidFill>
                <a:schemeClr val="dk1"/>
              </a:solidFill>
              <a:latin typeface="Helvetica Neue"/>
              <a:ea typeface="Helvetica Neue"/>
              <a:cs typeface="Helvetica Neue"/>
              <a:sym typeface="Helvetica Neue"/>
            </a:endParaRPr>
          </a:p>
        </p:txBody>
      </p:sp>
      <p:sp>
        <p:nvSpPr>
          <p:cNvPr id="112" name="Google Shape;112;p20"/>
          <p:cNvSpPr/>
          <p:nvPr/>
        </p:nvSpPr>
        <p:spPr>
          <a:xfrm>
            <a:off x="105350" y="1153600"/>
            <a:ext cx="2551200" cy="28890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lt1"/>
                </a:solidFill>
              </a:rPr>
              <a:t>OVERVIEW OF ACTION ADVENTURE GAMES</a:t>
            </a:r>
            <a:endParaRPr b="1">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Dynamic Combat System</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Unique Abilities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Engaging Storyline</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Open world exploration</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Character development</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Stunning visuals and high graphics</a:t>
            </a:r>
            <a:endParaRPr>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b="1">
              <a:solidFill>
                <a:schemeClr val="lt1"/>
              </a:solidFill>
            </a:endParaRPr>
          </a:p>
        </p:txBody>
      </p:sp>
      <p:sp>
        <p:nvSpPr>
          <p:cNvPr id="113" name="Google Shape;113;p20"/>
          <p:cNvSpPr/>
          <p:nvPr/>
        </p:nvSpPr>
        <p:spPr>
          <a:xfrm>
            <a:off x="6479175" y="1153600"/>
            <a:ext cx="2551200" cy="26442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lt1"/>
                </a:solidFill>
              </a:rPr>
              <a:t>GAMEPLAY MECHANICS</a:t>
            </a:r>
            <a:endParaRPr b="1">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Web-slinging</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Combat system</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Camouflage</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Traversal</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Side missions and activities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Skill tree</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Gadgets</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b="1">
              <a:solidFill>
                <a:schemeClr val="lt1"/>
              </a:solidFill>
            </a:endParaRPr>
          </a:p>
        </p:txBody>
      </p:sp>
      <p:pic>
        <p:nvPicPr>
          <p:cNvPr id="114" name="Google Shape;114;p20" title="File:Spider-Man-PS4-2018.png - Wikimedia Commons"/>
          <p:cNvPicPr preferRelativeResize="0"/>
          <p:nvPr/>
        </p:nvPicPr>
        <p:blipFill>
          <a:blip r:embed="rId6">
            <a:alphaModFix/>
          </a:blip>
          <a:stretch>
            <a:fillRect/>
          </a:stretch>
        </p:blipFill>
        <p:spPr>
          <a:xfrm>
            <a:off x="235148" y="4228400"/>
            <a:ext cx="2464101" cy="650675"/>
          </a:xfrm>
          <a:prstGeom prst="rect">
            <a:avLst/>
          </a:prstGeom>
          <a:noFill/>
          <a:ln>
            <a:noFill/>
          </a:ln>
        </p:spPr>
      </p:pic>
      <p:pic>
        <p:nvPicPr>
          <p:cNvPr id="2" name="Audio 1">
            <a:hlinkClick r:id="" action="ppaction://media"/>
            <a:extLst>
              <a:ext uri="{FF2B5EF4-FFF2-40B4-BE49-F238E27FC236}">
                <a16:creationId xmlns:a16="http://schemas.microsoft.com/office/drawing/2014/main" id="{FA4AA60B-6BA7-ABEB-6C63-10B9AFCD06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923"/>
    </mc:Choice>
    <mc:Fallback>
      <p:transition spd="slow" advTm="17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p:nvPr/>
        </p:nvSpPr>
        <p:spPr>
          <a:xfrm>
            <a:off x="728974" y="151175"/>
            <a:ext cx="7752600" cy="994200"/>
          </a:xfrm>
          <a:prstGeom prst="rect">
            <a:avLst/>
          </a:prstGeom>
          <a:noFill/>
          <a:ln>
            <a:noFill/>
          </a:ln>
        </p:spPr>
        <p:txBody>
          <a:bodyPr spcFirstLastPara="1" wrap="square" lIns="34275" tIns="34275" rIns="34275" bIns="34275" anchor="ctr" anchorCtr="0">
            <a:normAutofit/>
          </a:bodyPr>
          <a:lstStyle/>
          <a:p>
            <a:pPr marL="0" marR="0" lvl="0" indent="0" algn="l" rtl="0">
              <a:lnSpc>
                <a:spcPct val="90000"/>
              </a:lnSpc>
              <a:spcBef>
                <a:spcPts val="0"/>
              </a:spcBef>
              <a:spcAft>
                <a:spcPts val="0"/>
              </a:spcAft>
              <a:buClr>
                <a:srgbClr val="535353"/>
              </a:buClr>
              <a:buSzPts val="3000"/>
              <a:buFont typeface="Helvetica Neue"/>
              <a:buNone/>
            </a:pPr>
            <a:r>
              <a:rPr lang="en-US" sz="3300" b="1" i="0" u="none" strike="noStrike" cap="none">
                <a:solidFill>
                  <a:schemeClr val="dk1"/>
                </a:solidFill>
                <a:latin typeface="Helvetica Neue"/>
                <a:ea typeface="Helvetica Neue"/>
                <a:cs typeface="Helvetica Neue"/>
                <a:sym typeface="Helvetica Neue"/>
              </a:rPr>
              <a:t>Recommendations </a:t>
            </a:r>
            <a:r>
              <a:rPr lang="en-US" sz="3300" b="1">
                <a:solidFill>
                  <a:schemeClr val="dk1"/>
                </a:solidFill>
                <a:latin typeface="Helvetica Neue"/>
                <a:ea typeface="Helvetica Neue"/>
                <a:cs typeface="Helvetica Neue"/>
                <a:sym typeface="Helvetica Neue"/>
              </a:rPr>
              <a:t>for Mobalytics</a:t>
            </a:r>
            <a:endParaRPr sz="3300" b="0" i="0" u="none" strike="noStrike" cap="none">
              <a:solidFill>
                <a:schemeClr val="dk1"/>
              </a:solidFill>
              <a:latin typeface="Arial"/>
              <a:ea typeface="Arial"/>
              <a:cs typeface="Arial"/>
              <a:sym typeface="Arial"/>
            </a:endParaRPr>
          </a:p>
        </p:txBody>
      </p:sp>
      <p:sp>
        <p:nvSpPr>
          <p:cNvPr id="120" name="Google Shape;120;p21"/>
          <p:cNvSpPr/>
          <p:nvPr/>
        </p:nvSpPr>
        <p:spPr>
          <a:xfrm>
            <a:off x="84700" y="1145375"/>
            <a:ext cx="4327800" cy="35478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                           </a:t>
            </a:r>
            <a:r>
              <a:rPr lang="en-US" b="1">
                <a:solidFill>
                  <a:schemeClr val="dk2"/>
                </a:solidFill>
              </a:rPr>
              <a:t>VALORANT </a:t>
            </a:r>
            <a:endParaRPr b="1">
              <a:solidFill>
                <a:schemeClr val="dk2"/>
              </a:solidFill>
            </a:endParaRPr>
          </a:p>
          <a:p>
            <a:pPr marL="457200" lvl="0" indent="-317500" algn="l" rtl="0">
              <a:spcBef>
                <a:spcPts val="0"/>
              </a:spcBef>
              <a:spcAft>
                <a:spcPts val="0"/>
              </a:spcAft>
              <a:buClr>
                <a:schemeClr val="dk2"/>
              </a:buClr>
              <a:buSzPts val="1400"/>
              <a:buChar char="●"/>
            </a:pPr>
            <a:r>
              <a:rPr lang="en-US" sz="1100" b="1">
                <a:solidFill>
                  <a:schemeClr val="dk2"/>
                </a:solidFill>
              </a:rPr>
              <a:t>Market Research and Player Insights</a:t>
            </a:r>
            <a:r>
              <a:rPr lang="en-US" sz="1100">
                <a:solidFill>
                  <a:schemeClr val="dk2"/>
                </a:solidFill>
              </a:rPr>
              <a:t>: Conduct comprehensive market research to identify target demographics and understand player preferences, behaviors, and motivations. Provide insights into potential new player segments that Valorant could appeal to, and tailor marketing strategies accordingly.</a:t>
            </a:r>
            <a:endParaRPr sz="1100">
              <a:solidFill>
                <a:schemeClr val="dk2"/>
              </a:solidFill>
            </a:endParaRPr>
          </a:p>
          <a:p>
            <a:pPr marL="457200" lvl="0" indent="-317500" algn="l" rtl="0">
              <a:spcBef>
                <a:spcPts val="0"/>
              </a:spcBef>
              <a:spcAft>
                <a:spcPts val="0"/>
              </a:spcAft>
              <a:buClr>
                <a:schemeClr val="dk2"/>
              </a:buClr>
              <a:buSzPts val="1400"/>
              <a:buChar char="●"/>
            </a:pPr>
            <a:r>
              <a:rPr lang="en-US" sz="1100" b="1">
                <a:solidFill>
                  <a:schemeClr val="dk2"/>
                </a:solidFill>
              </a:rPr>
              <a:t>Player Retention Strategies</a:t>
            </a:r>
            <a:r>
              <a:rPr lang="en-US" sz="1100">
                <a:solidFill>
                  <a:schemeClr val="dk2"/>
                </a:solidFill>
              </a:rPr>
              <a:t>: Analyze player retention metrics and behavior patterns to identify factors influencing player churn. Propose features, content updates, and progression systems that can increase player engagement and longevity in the game.</a:t>
            </a:r>
            <a:endParaRPr sz="1100">
              <a:solidFill>
                <a:schemeClr val="dk2"/>
              </a:solidFill>
            </a:endParaRPr>
          </a:p>
          <a:p>
            <a:pPr marL="457200" lvl="0" indent="-298450" algn="l" rtl="0">
              <a:spcBef>
                <a:spcPts val="0"/>
              </a:spcBef>
              <a:spcAft>
                <a:spcPts val="0"/>
              </a:spcAft>
              <a:buClr>
                <a:schemeClr val="dk2"/>
              </a:buClr>
              <a:buSzPts val="1100"/>
              <a:buChar char="●"/>
            </a:pPr>
            <a:r>
              <a:rPr lang="en-US" sz="1100" b="1">
                <a:solidFill>
                  <a:schemeClr val="dk2"/>
                </a:solidFill>
              </a:rPr>
              <a:t>Accessibility</a:t>
            </a:r>
            <a:r>
              <a:rPr lang="en-US" sz="1100">
                <a:solidFill>
                  <a:schemeClr val="dk2"/>
                </a:solidFill>
              </a:rPr>
              <a:t>: By enabling players on  mobile devices to join matches with PC players, Valorant becomes more accessible to a wider audience who may prefer different gaming platforms. </a:t>
            </a:r>
            <a:endParaRPr sz="1100">
              <a:solidFill>
                <a:schemeClr val="dk2"/>
              </a:solidFill>
            </a:endParaRPr>
          </a:p>
          <a:p>
            <a:pPr marL="914400" lvl="0" indent="0" algn="l" rtl="0">
              <a:spcBef>
                <a:spcPts val="0"/>
              </a:spcBef>
              <a:spcAft>
                <a:spcPts val="0"/>
              </a:spcAft>
              <a:buNone/>
            </a:pPr>
            <a:endParaRPr sz="1100">
              <a:solidFill>
                <a:schemeClr val="dk2"/>
              </a:solidFill>
            </a:endParaRPr>
          </a:p>
        </p:txBody>
      </p:sp>
      <p:sp>
        <p:nvSpPr>
          <p:cNvPr id="121" name="Google Shape;121;p21"/>
          <p:cNvSpPr/>
          <p:nvPr/>
        </p:nvSpPr>
        <p:spPr>
          <a:xfrm>
            <a:off x="4649800" y="1186700"/>
            <a:ext cx="4387200" cy="3506400"/>
          </a:xfrm>
          <a:prstGeom prst="roundRect">
            <a:avLst>
              <a:gd name="adj" fmla="val 16667"/>
            </a:avLst>
          </a:prstGeom>
          <a:gradFill>
            <a:gsLst>
              <a:gs pos="0">
                <a:srgbClr val="FFFFFF"/>
              </a:gs>
              <a:gs pos="100000">
                <a:srgbClr val="B3B3B3"/>
              </a:gs>
            </a:gsLst>
            <a:lin ang="5400012" scaled="0"/>
          </a:gradFill>
          <a:ln w="12700" cap="flat" cmpd="sng">
            <a:solidFill>
              <a:srgbClr val="7D7D7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               </a:t>
            </a:r>
            <a:r>
              <a:rPr lang="en-US" b="1">
                <a:solidFill>
                  <a:schemeClr val="lt1"/>
                </a:solidFill>
              </a:rPr>
              <a:t>SPIDERMAN : MILES MORALES</a:t>
            </a:r>
            <a:endParaRPr b="1">
              <a:solidFill>
                <a:schemeClr val="lt1"/>
              </a:solidFill>
            </a:endParaRPr>
          </a:p>
          <a:p>
            <a:pPr marL="457200" lvl="0" indent="-317500" algn="l" rtl="0">
              <a:spcBef>
                <a:spcPts val="0"/>
              </a:spcBef>
              <a:spcAft>
                <a:spcPts val="0"/>
              </a:spcAft>
              <a:buClr>
                <a:schemeClr val="lt1"/>
              </a:buClr>
              <a:buSzPts val="1400"/>
              <a:buChar char="●"/>
            </a:pPr>
            <a:r>
              <a:rPr lang="en-US" sz="1100" b="1">
                <a:solidFill>
                  <a:schemeClr val="lt1"/>
                </a:solidFill>
              </a:rPr>
              <a:t>Expanding Accessibility</a:t>
            </a:r>
            <a:r>
              <a:rPr lang="en-US" sz="1100">
                <a:solidFill>
                  <a:schemeClr val="lt1"/>
                </a:solidFill>
              </a:rPr>
              <a:t>: Introduce scaled-down versions of these games for PC and mobile platforms, broadening accessibility beyond the current PlayStation Network exclusivity. This expansion aims to reach a wider audience of gamers eager to experience these titles on their preferred devices.</a:t>
            </a:r>
            <a:endParaRPr sz="1100">
              <a:solidFill>
                <a:schemeClr val="lt1"/>
              </a:solidFill>
            </a:endParaRPr>
          </a:p>
          <a:p>
            <a:pPr marL="457200" lvl="0" indent="-317500" algn="l" rtl="0">
              <a:spcBef>
                <a:spcPts val="0"/>
              </a:spcBef>
              <a:spcAft>
                <a:spcPts val="0"/>
              </a:spcAft>
              <a:buClr>
                <a:schemeClr val="lt1"/>
              </a:buClr>
              <a:buSzPts val="1400"/>
              <a:buChar char="●"/>
            </a:pPr>
            <a:r>
              <a:rPr lang="en-US" sz="1100" b="1">
                <a:solidFill>
                  <a:schemeClr val="lt1"/>
                </a:solidFill>
              </a:rPr>
              <a:t>Enhancing Engagement through Competition</a:t>
            </a:r>
            <a:r>
              <a:rPr lang="en-US" sz="1100">
                <a:solidFill>
                  <a:schemeClr val="lt1"/>
                </a:solidFill>
              </a:rPr>
              <a:t>: Implement competitive leaderboards to bolster player retention and long-term engagement. By integrating these features, players can strive for recognition and achievements, fostering sustained interest in the games over time.</a:t>
            </a:r>
            <a:endParaRPr sz="1100">
              <a:solidFill>
                <a:schemeClr val="lt1"/>
              </a:solidFill>
            </a:endParaRPr>
          </a:p>
          <a:p>
            <a:pPr marL="457200" lvl="0" indent="-298450" algn="l" rtl="0">
              <a:spcBef>
                <a:spcPts val="0"/>
              </a:spcBef>
              <a:spcAft>
                <a:spcPts val="0"/>
              </a:spcAft>
              <a:buClr>
                <a:schemeClr val="lt1"/>
              </a:buClr>
              <a:buSzPts val="1100"/>
              <a:buChar char="●"/>
            </a:pPr>
            <a:r>
              <a:rPr lang="en-US" sz="1100" b="1">
                <a:solidFill>
                  <a:schemeClr val="lt1"/>
                </a:solidFill>
              </a:rPr>
              <a:t>Enabling Multiplayer options: </a:t>
            </a:r>
            <a:r>
              <a:rPr lang="en-US" sz="1100">
                <a:solidFill>
                  <a:schemeClr val="lt1"/>
                </a:solidFill>
              </a:rPr>
              <a:t>Multiplayer option will increase the in game retention and engagement as people like playing a story mode game with their friends.</a:t>
            </a:r>
            <a:endParaRPr sz="1100">
              <a:solidFill>
                <a:schemeClr val="lt1"/>
              </a:solidFill>
            </a:endParaRPr>
          </a:p>
        </p:txBody>
      </p:sp>
      <p:pic>
        <p:nvPicPr>
          <p:cNvPr id="2" name="Audio 1">
            <a:hlinkClick r:id="" action="ppaction://media"/>
            <a:extLst>
              <a:ext uri="{FF2B5EF4-FFF2-40B4-BE49-F238E27FC236}">
                <a16:creationId xmlns:a16="http://schemas.microsoft.com/office/drawing/2014/main" id="{7FF58EB5-2DEE-5A93-E1A6-C22A073B33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990"/>
    </mc:Choice>
    <mc:Fallback>
      <p:transition spd="slow" advTm="226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674975" y="1274525"/>
            <a:ext cx="7886700" cy="32019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535353"/>
              </a:buClr>
              <a:buSzPct val="50769"/>
              <a:buFont typeface="Helvetica Neue"/>
              <a:buNone/>
            </a:pPr>
            <a:r>
              <a:rPr lang="en-US" sz="6500" b="1">
                <a:latin typeface="Helvetica Neue"/>
                <a:ea typeface="Helvetica Neue"/>
                <a:cs typeface="Helvetica Neue"/>
                <a:sym typeface="Helvetica Neue"/>
              </a:rPr>
              <a:t>         </a:t>
            </a:r>
            <a:endParaRPr sz="6500"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50769"/>
              <a:buFont typeface="Helvetica Neue"/>
              <a:buNone/>
            </a:pPr>
            <a:r>
              <a:rPr lang="en-US" sz="6500" b="1">
                <a:latin typeface="Helvetica Neue"/>
                <a:ea typeface="Helvetica Neue"/>
                <a:cs typeface="Helvetica Neue"/>
                <a:sym typeface="Helvetica Neue"/>
              </a:rPr>
              <a:t>         Thank you! </a:t>
            </a:r>
            <a:endParaRPr sz="6500"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00000"/>
              <a:buFont typeface="Helvetica Neue"/>
              <a:buNone/>
            </a:pPr>
            <a:endParaRPr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00000"/>
              <a:buFont typeface="Helvetica Neue"/>
              <a:buNone/>
            </a:pPr>
            <a:endParaRPr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r>
              <a:rPr lang="en-US" sz="2000">
                <a:latin typeface="Helvetica Neue"/>
                <a:ea typeface="Helvetica Neue"/>
                <a:cs typeface="Helvetica Neue"/>
                <a:sym typeface="Helvetica Neue"/>
              </a:rPr>
              <a:t>                  </a:t>
            </a:r>
            <a:endParaRPr sz="2000">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endParaRPr sz="2000">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endParaRPr sz="2000">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endParaRPr sz="2000">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r>
              <a:rPr lang="en-US" sz="2000">
                <a:latin typeface="Helvetica Neue"/>
                <a:ea typeface="Helvetica Neue"/>
                <a:cs typeface="Helvetica Neue"/>
                <a:sym typeface="Helvetica Neue"/>
              </a:rPr>
              <a:t>Made B</a:t>
            </a:r>
            <a:r>
              <a:rPr lang="en-US" sz="2000" b="1">
                <a:latin typeface="Helvetica Neue"/>
                <a:ea typeface="Helvetica Neue"/>
                <a:cs typeface="Helvetica Neue"/>
                <a:sym typeface="Helvetica Neue"/>
              </a:rPr>
              <a:t>y: Sankalp Singh Thakur</a:t>
            </a:r>
            <a:endParaRPr sz="2000"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r>
              <a:rPr lang="en-US" sz="2000" b="1">
                <a:latin typeface="Helvetica Neue"/>
                <a:ea typeface="Helvetica Neue"/>
                <a:cs typeface="Helvetica Neue"/>
                <a:sym typeface="Helvetica Neue"/>
              </a:rPr>
              <a:t>Gmail: </a:t>
            </a:r>
            <a:r>
              <a:rPr lang="en-US" sz="2000" b="1" u="sng">
                <a:solidFill>
                  <a:schemeClr val="hlink"/>
                </a:solidFill>
                <a:latin typeface="Helvetica Neue"/>
                <a:ea typeface="Helvetica Neue"/>
                <a:cs typeface="Helvetica Neue"/>
                <a:sym typeface="Helvetica Neue"/>
                <a:hlinkClick r:id="rId5"/>
              </a:rPr>
              <a:t>7sankalpthakur@gmail.com</a:t>
            </a:r>
            <a:endParaRPr sz="2000" b="1">
              <a:latin typeface="Helvetica Neue"/>
              <a:ea typeface="Helvetica Neue"/>
              <a:cs typeface="Helvetica Neue"/>
              <a:sym typeface="Helvetica Neue"/>
            </a:endParaRPr>
          </a:p>
          <a:p>
            <a:pPr marL="0" lvl="0" indent="0" algn="l" rtl="0">
              <a:lnSpc>
                <a:spcPct val="90000"/>
              </a:lnSpc>
              <a:spcBef>
                <a:spcPts val="0"/>
              </a:spcBef>
              <a:spcAft>
                <a:spcPts val="0"/>
              </a:spcAft>
              <a:buClr>
                <a:srgbClr val="535353"/>
              </a:buClr>
              <a:buSzPct val="165000"/>
              <a:buFont typeface="Helvetica Neue"/>
              <a:buNone/>
            </a:pPr>
            <a:r>
              <a:rPr lang="en-US" sz="2000" b="1">
                <a:latin typeface="Helvetica Neue"/>
                <a:ea typeface="Helvetica Neue"/>
                <a:cs typeface="Helvetica Neue"/>
                <a:sym typeface="Helvetica Neue"/>
              </a:rPr>
              <a:t>linkedin: www.linkedin.com/in/sankalpsinghthakur </a:t>
            </a:r>
            <a:endParaRPr sz="2000" b="1">
              <a:latin typeface="Helvetica Neue"/>
              <a:ea typeface="Helvetica Neue"/>
              <a:cs typeface="Helvetica Neue"/>
              <a:sym typeface="Helvetica Neue"/>
            </a:endParaRPr>
          </a:p>
        </p:txBody>
      </p:sp>
      <p:sp>
        <p:nvSpPr>
          <p:cNvPr id="127" name="Google Shape;127;p22"/>
          <p:cNvSpPr txBox="1"/>
          <p:nvPr/>
        </p:nvSpPr>
        <p:spPr>
          <a:xfrm>
            <a:off x="4663437" y="2280043"/>
            <a:ext cx="3817628" cy="994175"/>
          </a:xfrm>
          <a:prstGeom prst="rect">
            <a:avLst/>
          </a:prstGeom>
          <a:noFill/>
          <a:ln>
            <a:noFill/>
          </a:ln>
        </p:spPr>
        <p:txBody>
          <a:bodyPr spcFirstLastPara="1" wrap="square" lIns="34275" tIns="34275" rIns="34275" bIns="34275" anchor="t" anchorCtr="0">
            <a:normAutofit/>
          </a:bodyPr>
          <a:lstStyle/>
          <a:p>
            <a:pPr marL="0" marR="0" lvl="0" indent="0" algn="l" rtl="0">
              <a:lnSpc>
                <a:spcPct val="90000"/>
              </a:lnSpc>
              <a:spcBef>
                <a:spcPts val="0"/>
              </a:spcBef>
              <a:spcAft>
                <a:spcPts val="0"/>
              </a:spcAft>
              <a:buClr>
                <a:srgbClr val="535353"/>
              </a:buClr>
              <a:buSzPts val="1800"/>
              <a:buFont typeface="Helvetica Neue Light"/>
              <a:buNone/>
            </a:pPr>
            <a:endParaRPr sz="1400" b="0" i="0" u="none" strike="noStrike" cap="none">
              <a:solidFill>
                <a:srgbClr val="000000"/>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70C25F4F-75CC-F68F-9ACA-5F8FF93260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34"/>
    </mc:Choice>
    <mc:Fallback>
      <p:transition spd="slow" advTm="5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1045</Words>
  <Application>Microsoft Office PowerPoint</Application>
  <PresentationFormat>On-screen Show (16:9)</PresentationFormat>
  <Paragraphs>106</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Helvetica Neue Light</vt:lpstr>
      <vt:lpstr>Calibri</vt:lpstr>
      <vt:lpstr>Arial</vt:lpstr>
      <vt:lpstr>Helvetica Neue</vt:lpstr>
      <vt:lpstr>Simple Dark</vt:lpstr>
      <vt:lpstr>GAMING MARKET RESEARCH AND ANALYTICS </vt:lpstr>
      <vt:lpstr>PowerPoint Presentation</vt:lpstr>
      <vt:lpstr>Executive Summary</vt:lpstr>
      <vt:lpstr>PowerPoint Presentation</vt:lpstr>
      <vt:lpstr>PowerPoint Presentation</vt:lpstr>
      <vt:lpstr>PowerPoint Presentation</vt:lpstr>
      <vt:lpstr>PowerPoint Presentation</vt:lpstr>
      <vt:lpstr>                   Thank you!                          Made By: Sankalp Singh Thakur Gmail: 7sankalpthakur@gmail.com linkedin: www.linkedin.com/in/sankalpsinghthakur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sankalp singh thakur</dc:creator>
  <cp:lastModifiedBy>sankalp singh thakur</cp:lastModifiedBy>
  <cp:revision>1</cp:revision>
  <dcterms:modified xsi:type="dcterms:W3CDTF">2024-06-21T10:07:34Z</dcterms:modified>
</cp:coreProperties>
</file>